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Roboto Mon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7B3A7B-7A03-487C-9808-FAAF74069284}">
  <a:tblStyle styleId="{E47B3A7B-7A03-487C-9808-FAAF740692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italic.fntdata"/><Relationship Id="rId81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obotoMono-bold.fntdata"/><Relationship Id="rId34" Type="http://schemas.openxmlformats.org/officeDocument/2006/relationships/slide" Target="slides/slide28.xml"/><Relationship Id="rId78" Type="http://schemas.openxmlformats.org/officeDocument/2006/relationships/font" Target="fonts/RobotoMono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49a3e4c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49a3e4c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49a3e4c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49a3e4c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49a3e4c4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49a3e4c4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49a3e4c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49a3e4c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9a3e4c4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9a3e4c4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49a3e4c4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49a3e4c4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49a3e4c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49a3e4c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49a3e4c4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49a3e4c4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49a3e4c4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49a3e4c4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49a3e4c4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49a3e4c4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ca9d497e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ca9d497e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49a3e4c4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49a3e4c4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49a3e4c4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49a3e4c4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7319cc5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7319cc5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7319cc5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7319cc5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49a3e4c4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49a3e4c4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7319cc5e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7319cc5e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49a3e4c4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49a3e4c4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Cache hit or Miss, Server no need to deal with it cause everything will be handled by Cache Library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Cache Miss, now server has to do so many things fetching data and storing it in cache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7319cc5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7319cc5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7319cc5e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7319cc5e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7319cc5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7319cc5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1b9de3b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1b9de3b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49a3e4c4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49a3e4c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7319cc5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7319cc5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7319cc5e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7319cc5e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49a3e4c4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49a3e4c4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7319cc5e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7319cc5e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7319cc5e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7319cc5e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7319cc5e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7319cc5e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7319cc5e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7319cc5e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7319cc5e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7319cc5e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7319cc5e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7319cc5e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49a3e4c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49a3e4c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49a3e4c4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49a3e4c4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49a3e4c4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49a3e4c4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7319cc5e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7319cc5e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7319cc5e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7319cc5e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49a3e4c4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a49a3e4c4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7319cc5e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d7319cc5e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7319cc5e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7319cc5e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7319cc5e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7319cc5e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7319cc5e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d7319cc5e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7319cc5e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7319cc5e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49a3e4c4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49a3e4c4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49a3e4c4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a49a3e4c4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7319cc5ef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d7319cc5e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49a3e4c4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49a3e4c4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49a3e4c4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a49a3e4c4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a49a3e4c4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a49a3e4c4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a49a3e4c4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a49a3e4c4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49a3e4c4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49a3e4c4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7319cc5e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d7319cc5e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7319cc5ef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d7319cc5ef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7319cc5e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7319cc5e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1b9de3bb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1b9de3bb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d7319cc5e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d7319cc5e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7319cc5ef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d7319cc5e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d7319cc5e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d7319cc5e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d7319cc5e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d7319cc5e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7319cc5e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d7319cc5e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d7319cc5ef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d7319cc5e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d7319cc5e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d7319cc5e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d7319cc5e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d7319cc5e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d7319cc5ef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d7319cc5ef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49a3e4c4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a49a3e4c4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1b9de3bb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1b9de3bb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21b9de3bb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21b9de3bb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a49a3e4c4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a49a3e4c4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1b9de3bb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1b9de3bb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49a3e4c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49a3e4c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0" y="718225"/>
            <a:ext cx="85206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1"/>
              </a:buClr>
              <a:buSzPts val="3500"/>
              <a:buNone/>
              <a:defRPr b="1" sz="4600">
                <a:solidFill>
                  <a:srgbClr val="00519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falo Custom Them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62975" y="1132275"/>
            <a:ext cx="816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539925" y="1152475"/>
            <a:ext cx="377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69875" y="1152475"/>
            <a:ext cx="391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679350" y="0"/>
            <a:ext cx="4464600" cy="50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397850" y="1233175"/>
            <a:ext cx="39129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755125" y="724075"/>
            <a:ext cx="40068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663075" y="4230575"/>
            <a:ext cx="5647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2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5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2975" y="1132275"/>
            <a:ext cx="816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69250" y="175201"/>
            <a:ext cx="128803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 amt="16000"/>
          </a:blip>
          <a:srcRect b="0" l="0" r="0" t="0"/>
          <a:stretch/>
        </p:blipFill>
        <p:spPr>
          <a:xfrm rot="5400000">
            <a:off x="-435775" y="511976"/>
            <a:ext cx="1534525" cy="66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-4300" y="5066726"/>
            <a:ext cx="9152610" cy="76797"/>
            <a:chOff x="8420" y="5057870"/>
            <a:chExt cx="9127054" cy="76805"/>
          </a:xfrm>
        </p:grpSpPr>
        <p:sp>
          <p:nvSpPr>
            <p:cNvPr id="12" name="Google Shape;12;p1"/>
            <p:cNvSpPr/>
            <p:nvPr/>
          </p:nvSpPr>
          <p:spPr>
            <a:xfrm>
              <a:off x="6102174" y="5057870"/>
              <a:ext cx="3033300" cy="76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054200" y="5057875"/>
              <a:ext cx="3033300" cy="76800"/>
            </a:xfrm>
            <a:prstGeom prst="rect">
              <a:avLst/>
            </a:prstGeom>
            <a:solidFill>
              <a:srgbClr val="2CA3DB"/>
            </a:solidFill>
            <a:ln cap="flat" cmpd="sng" w="9525">
              <a:solidFill>
                <a:srgbClr val="2CA3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420" y="5057875"/>
              <a:ext cx="3033300" cy="768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youtu.be/RtOyBwBICRs?si=IrqpxAe4-qnbXMZB" TargetMode="External"/><Relationship Id="rId4" Type="http://schemas.openxmlformats.org/officeDocument/2006/relationships/hyperlink" Target="https://blog.bytebytego.com/p/top-caching-strategies" TargetMode="External"/><Relationship Id="rId5" Type="http://schemas.openxmlformats.org/officeDocument/2006/relationships/hyperlink" Target="https://blog.algomaster.io/p/top-5-caching-strategies-explained" TargetMode="External"/><Relationship Id="rId6" Type="http://schemas.openxmlformats.org/officeDocument/2006/relationships/hyperlink" Target="https://codeahoy.com/2017/08/11/caching-strategies-and-how-to-choose-the-right-one/" TargetMode="External"/><Relationship Id="rId7" Type="http://schemas.openxmlformats.org/officeDocument/2006/relationships/hyperlink" Target="https://youtu.be/2zIFUqTx_TU?si=jeT9xfqCpSKMQ2F4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>
          <a:xfrm>
            <a:off x="909775" y="1943600"/>
            <a:ext cx="8520600" cy="1536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Server Side Caching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Strategy</a:t>
            </a:r>
            <a:endParaRPr sz="5600"/>
          </a:p>
        </p:txBody>
      </p:sp>
      <p:sp>
        <p:nvSpPr>
          <p:cNvPr id="61" name="Google Shape;61;p12"/>
          <p:cNvSpPr txBox="1"/>
          <p:nvPr/>
        </p:nvSpPr>
        <p:spPr>
          <a:xfrm>
            <a:off x="6296700" y="3694350"/>
            <a:ext cx="253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Sumonta Saha Mridul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Trainee Software Engineer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Cefalo Bangladesh LTD.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909775" y="1237875"/>
            <a:ext cx="3363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A Quick Overview of</a:t>
            </a:r>
            <a:endParaRPr sz="2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Cache Aside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 flipH="1">
            <a:off x="899950" y="1587850"/>
            <a:ext cx="4149300" cy="294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First check cache for data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Cache Hit ! Return data to Client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Cache Miss ! 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Server Fetch data from DB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>
                <a:solidFill>
                  <a:schemeClr val="dk1"/>
                </a:solidFill>
              </a:rPr>
              <a:t>Store data in Cache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Return data to client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625" y="1602988"/>
            <a:ext cx="34290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3" y="951050"/>
            <a:ext cx="7579275" cy="39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 flipH="1">
            <a:off x="2771850" y="344600"/>
            <a:ext cx="36003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happens in Cache Hit?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75" y="954175"/>
            <a:ext cx="7666851" cy="4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 flipH="1">
            <a:off x="2562750" y="322700"/>
            <a:ext cx="4018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happens in Cache Miss?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Cache Aside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 flipH="1">
            <a:off x="899875" y="1587850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Good Approach for Heavy Read applications</a:t>
            </a:r>
            <a:endParaRPr sz="2500"/>
          </a:p>
        </p:txBody>
      </p:sp>
      <p:sp>
        <p:nvSpPr>
          <p:cNvPr id="152" name="Google Shape;152;p24"/>
          <p:cNvSpPr txBox="1"/>
          <p:nvPr/>
        </p:nvSpPr>
        <p:spPr>
          <a:xfrm flipH="1">
            <a:off x="899875" y="244095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Even Cache is down, request will not fail, It will directly fetch from data.</a:t>
            </a:r>
            <a:endParaRPr sz="2500"/>
          </a:p>
        </p:txBody>
      </p:sp>
      <p:sp>
        <p:nvSpPr>
          <p:cNvPr id="153" name="Google Shape;153;p24"/>
          <p:cNvSpPr txBox="1"/>
          <p:nvPr/>
        </p:nvSpPr>
        <p:spPr>
          <a:xfrm flipH="1">
            <a:off x="899875" y="359540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Cache document data structure can be different that data present in DB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25" y="874726"/>
            <a:ext cx="8231675" cy="3875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 flipH="1">
            <a:off x="780950" y="552600"/>
            <a:ext cx="5199000" cy="831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Even Cache is down, request will not fail, It will directly fetch from data.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50" y="1328275"/>
            <a:ext cx="3944429" cy="29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 flipH="1">
            <a:off x="835675" y="344575"/>
            <a:ext cx="5199000" cy="831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Cache document data structure can be different that data present in DB</a:t>
            </a:r>
            <a:endParaRPr sz="2100"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100" y="1328275"/>
            <a:ext cx="3325854" cy="298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1001363" y="4463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(Structured for Storage)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5556775" y="4463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(Optimized for Access)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945475" y="677100"/>
            <a:ext cx="7611300" cy="394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Example Use Case: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A user visits John Doe's profile.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The app first checks </a:t>
            </a:r>
            <a:r>
              <a:rPr b="1" lang="en" sz="2100">
                <a:solidFill>
                  <a:srgbClr val="FF0000"/>
                </a:solidFill>
              </a:rPr>
              <a:t>the cache (</a:t>
            </a:r>
            <a:r>
              <a:rPr b="1" lang="en" sz="2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user:1</a:t>
            </a:r>
            <a:r>
              <a:rPr b="1" lang="en" sz="2100">
                <a:solidFill>
                  <a:srgbClr val="FF0000"/>
                </a:solidFill>
              </a:rPr>
              <a:t>).</a:t>
            </a:r>
            <a:endParaRPr b="1" sz="2100">
              <a:solidFill>
                <a:srgbClr val="FF0000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If found, it returns the cached profile data immediately.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If not in the cache: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The app queries the database, </a:t>
            </a:r>
            <a:r>
              <a:rPr b="1" lang="en" sz="2100">
                <a:solidFill>
                  <a:srgbClr val="FF0000"/>
                </a:solidFill>
              </a:rPr>
              <a:t>aggregates the data (joins </a:t>
            </a:r>
            <a:r>
              <a:rPr b="1" lang="en" sz="2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r>
              <a:rPr b="1" lang="en" sz="2100">
                <a:solidFill>
                  <a:srgbClr val="FF0000"/>
                </a:solidFill>
              </a:rPr>
              <a:t> and </a:t>
            </a:r>
            <a:r>
              <a:rPr b="1" lang="en" sz="2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Posts</a:t>
            </a:r>
            <a:r>
              <a:rPr b="1" lang="en" sz="2100">
                <a:solidFill>
                  <a:srgbClr val="FF0000"/>
                </a:solidFill>
              </a:rPr>
              <a:t> tables),</a:t>
            </a:r>
            <a:r>
              <a:rPr lang="en" sz="2100">
                <a:solidFill>
                  <a:schemeClr val="dk1"/>
                </a:solidFill>
              </a:rPr>
              <a:t> and stores it in the cache for future requests.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Cache Aside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183" name="Google Shape;183;p28"/>
          <p:cNvSpPr txBox="1"/>
          <p:nvPr/>
        </p:nvSpPr>
        <p:spPr>
          <a:xfrm flipH="1">
            <a:off x="899950" y="1403100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Write Only Method will always directly write to DB</a:t>
            </a:r>
            <a:endParaRPr sz="2500"/>
          </a:p>
        </p:txBody>
      </p:sp>
      <p:sp>
        <p:nvSpPr>
          <p:cNvPr id="184" name="Google Shape;184;p28"/>
          <p:cNvSpPr txBox="1"/>
          <p:nvPr/>
        </p:nvSpPr>
        <p:spPr>
          <a:xfrm flipH="1">
            <a:off x="899950" y="225620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For new data read, there will always be Cache - Miss first.</a:t>
            </a:r>
            <a:endParaRPr sz="2500"/>
          </a:p>
        </p:txBody>
      </p:sp>
      <p:sp>
        <p:nvSpPr>
          <p:cNvPr id="185" name="Google Shape;185;p28"/>
          <p:cNvSpPr txBox="1"/>
          <p:nvPr/>
        </p:nvSpPr>
        <p:spPr>
          <a:xfrm flipH="1">
            <a:off x="899950" y="3410650"/>
            <a:ext cx="7656900" cy="1339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If appropriate caching is not used during write operation, there is a chance of inconsistency between Cache and DB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50" y="890788"/>
            <a:ext cx="8118852" cy="39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 flipH="1">
            <a:off x="780950" y="552600"/>
            <a:ext cx="5199000" cy="831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For new data read, there will always be Cache - Miss first.</a:t>
            </a:r>
            <a:endParaRPr sz="2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7097" l="0" r="0" t="0"/>
          <a:stretch/>
        </p:blipFill>
        <p:spPr>
          <a:xfrm>
            <a:off x="621825" y="1064412"/>
            <a:ext cx="8184923" cy="35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 flipH="1">
            <a:off x="824900" y="322700"/>
            <a:ext cx="60528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Write Only Method will always directly write to DB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600" y="277675"/>
            <a:ext cx="509587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200" y="1075300"/>
            <a:ext cx="6779599" cy="38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 flipH="1">
            <a:off x="737225" y="158450"/>
            <a:ext cx="6556500" cy="73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appropriate caching is not used during write operation, there is a </a:t>
            </a:r>
            <a:r>
              <a:rPr lang="en" sz="1800"/>
              <a:t>chance of inconsistency between Cache and DB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38" y="1070975"/>
            <a:ext cx="6861325" cy="38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 flipH="1">
            <a:off x="737225" y="158450"/>
            <a:ext cx="6556500" cy="73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appropriate caching is not used during write operation, there is a chance of inconsistency between Cache and DB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Read Through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Read Through</a:t>
            </a:r>
            <a:r>
              <a:rPr b="1" lang="en" sz="3900">
                <a:solidFill>
                  <a:srgbClr val="005191"/>
                </a:solidFill>
              </a:rPr>
              <a:t>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229" name="Google Shape;229;p34"/>
          <p:cNvSpPr txBox="1"/>
          <p:nvPr/>
        </p:nvSpPr>
        <p:spPr>
          <a:xfrm flipH="1">
            <a:off x="899950" y="1587850"/>
            <a:ext cx="4149300" cy="294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First check cache for data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Cache Hit ! Return data to Client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Cache Miss ! 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Fetch data from DB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>
                <a:solidFill>
                  <a:schemeClr val="dk1"/>
                </a:solidFill>
              </a:rPr>
              <a:t>Store data in Cache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Return data to server</a:t>
            </a:r>
            <a:endParaRPr sz="1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175" y="1587850"/>
            <a:ext cx="3265662" cy="29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834025" y="626825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What’s the difference then</a:t>
            </a:r>
            <a:r>
              <a:rPr b="1" lang="en" sz="3900">
                <a:solidFill>
                  <a:srgbClr val="005191"/>
                </a:solidFill>
              </a:rPr>
              <a:t>?</a:t>
            </a:r>
            <a:endParaRPr b="1" sz="3900">
              <a:solidFill>
                <a:srgbClr val="005191"/>
              </a:solidFill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900" y="1573200"/>
            <a:ext cx="5281950" cy="29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834025" y="626825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What’s the difference then?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 flipH="1">
            <a:off x="459750" y="1728225"/>
            <a:ext cx="4087200" cy="2373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If cache miss, </a:t>
            </a:r>
            <a:r>
              <a:rPr b="1" lang="en" sz="1800"/>
              <a:t>application or server</a:t>
            </a:r>
            <a:r>
              <a:rPr lang="en" sz="1800"/>
              <a:t> takes the responsibility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Fetch data from DB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Store data in Cache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Return it to Client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 Server has to do all of this task)</a:t>
            </a:r>
            <a:endParaRPr sz="1800"/>
          </a:p>
        </p:txBody>
      </p:sp>
      <p:sp>
        <p:nvSpPr>
          <p:cNvPr id="245" name="Google Shape;245;p36"/>
          <p:cNvSpPr txBox="1"/>
          <p:nvPr/>
        </p:nvSpPr>
        <p:spPr>
          <a:xfrm flipH="1">
            <a:off x="4916125" y="1728225"/>
            <a:ext cx="4087200" cy="2373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If cache miss, </a:t>
            </a:r>
            <a:r>
              <a:rPr b="1" lang="en" sz="1800"/>
              <a:t>cache library </a:t>
            </a:r>
            <a:r>
              <a:rPr lang="en" sz="1800"/>
              <a:t>takes the responsibility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Fetch data from DB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Store data in Cache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Return it to server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 Server has no tasks to do here)</a:t>
            </a:r>
            <a:endParaRPr sz="1800"/>
          </a:p>
        </p:txBody>
      </p:sp>
      <p:sp>
        <p:nvSpPr>
          <p:cNvPr id="246" name="Google Shape;246;p36"/>
          <p:cNvSpPr txBox="1"/>
          <p:nvPr/>
        </p:nvSpPr>
        <p:spPr>
          <a:xfrm flipH="1">
            <a:off x="1580175" y="4211050"/>
            <a:ext cx="29157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Cache Aside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47" name="Google Shape;247;p36"/>
          <p:cNvSpPr txBox="1"/>
          <p:nvPr/>
        </p:nvSpPr>
        <p:spPr>
          <a:xfrm flipH="1">
            <a:off x="5844250" y="4168275"/>
            <a:ext cx="29157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Read Through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13" y="898388"/>
            <a:ext cx="3521875" cy="35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900" y="898400"/>
            <a:ext cx="4609224" cy="3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63" y="951050"/>
            <a:ext cx="7579275" cy="39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 flipH="1">
            <a:off x="2162100" y="333900"/>
            <a:ext cx="46731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happens in Cache Hit? (Same)</a:t>
            </a:r>
            <a:endParaRPr sz="2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9"/>
          <p:cNvSpPr txBox="1"/>
          <p:nvPr/>
        </p:nvSpPr>
        <p:spPr>
          <a:xfrm flipH="1">
            <a:off x="2562750" y="322700"/>
            <a:ext cx="4018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happens in Cache Miss?</a:t>
            </a:r>
            <a:endParaRPr sz="2100"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38" y="943150"/>
            <a:ext cx="7655876" cy="39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40"/>
          <p:cNvSpPr txBox="1"/>
          <p:nvPr/>
        </p:nvSpPr>
        <p:spPr>
          <a:xfrm>
            <a:off x="899950" y="57310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Read Through</a:t>
            </a:r>
            <a:r>
              <a:rPr b="1" lang="en" sz="3900">
                <a:solidFill>
                  <a:srgbClr val="005191"/>
                </a:solidFill>
              </a:rPr>
              <a:t>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275" name="Google Shape;275;p40"/>
          <p:cNvSpPr txBox="1"/>
          <p:nvPr/>
        </p:nvSpPr>
        <p:spPr>
          <a:xfrm flipH="1">
            <a:off x="899950" y="1554038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Good Approach for Heavy Read applications</a:t>
            </a:r>
            <a:endParaRPr sz="2500"/>
          </a:p>
        </p:txBody>
      </p:sp>
      <p:sp>
        <p:nvSpPr>
          <p:cNvPr id="276" name="Google Shape;276;p40"/>
          <p:cNvSpPr txBox="1"/>
          <p:nvPr/>
        </p:nvSpPr>
        <p:spPr>
          <a:xfrm flipH="1">
            <a:off x="899950" y="2407138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Server don’t need to worry about </a:t>
            </a:r>
            <a:r>
              <a:rPr lang="en" sz="2500"/>
              <a:t>whether</a:t>
            </a:r>
            <a:r>
              <a:rPr lang="en" sz="2500"/>
              <a:t> it is a cache hit or miss</a:t>
            </a:r>
            <a:endParaRPr sz="2500"/>
          </a:p>
        </p:txBody>
      </p:sp>
      <p:sp>
        <p:nvSpPr>
          <p:cNvPr id="277" name="Google Shape;277;p40"/>
          <p:cNvSpPr txBox="1"/>
          <p:nvPr/>
        </p:nvSpPr>
        <p:spPr>
          <a:xfrm flipH="1">
            <a:off x="899950" y="3543313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Offloads the responsibility from the application, resulting in simpler application code.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1094900" y="277625"/>
            <a:ext cx="6664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191"/>
                </a:solidFill>
              </a:rPr>
              <a:t>What is Server Side Caching?</a:t>
            </a:r>
            <a:endParaRPr b="1" sz="3500">
              <a:solidFill>
                <a:srgbClr val="005191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187" y="914575"/>
            <a:ext cx="6360626" cy="34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 flipH="1">
            <a:off x="851475" y="4138950"/>
            <a:ext cx="7262400" cy="769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Server-side caching generally refers to the cache layer positioned between the server's application logic and the database.</a:t>
            </a:r>
            <a:endParaRPr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300" y="1323075"/>
            <a:ext cx="4201751" cy="34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 flipH="1">
            <a:off x="839725" y="653438"/>
            <a:ext cx="7656900" cy="492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 don’t need to worry about whether it is a cache hit or miss</a:t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2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solidFill>
                  <a:srgbClr val="005191"/>
                </a:solidFill>
              </a:rPr>
              <a:t>Read Through : Cons</a:t>
            </a:r>
            <a:endParaRPr b="1" sz="39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291" name="Google Shape;291;p42"/>
          <p:cNvSpPr txBox="1"/>
          <p:nvPr/>
        </p:nvSpPr>
        <p:spPr>
          <a:xfrm flipH="1">
            <a:off x="899950" y="1403100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Write Only Method will always directly write to DB</a:t>
            </a:r>
            <a:endParaRPr sz="2500"/>
          </a:p>
        </p:txBody>
      </p:sp>
      <p:sp>
        <p:nvSpPr>
          <p:cNvPr id="292" name="Google Shape;292;p42"/>
          <p:cNvSpPr txBox="1"/>
          <p:nvPr/>
        </p:nvSpPr>
        <p:spPr>
          <a:xfrm flipH="1">
            <a:off x="899950" y="225620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For new data read, there will always be Cache - Miss first.</a:t>
            </a:r>
            <a:endParaRPr sz="2500"/>
          </a:p>
        </p:txBody>
      </p:sp>
      <p:sp>
        <p:nvSpPr>
          <p:cNvPr id="293" name="Google Shape;293;p42"/>
          <p:cNvSpPr txBox="1"/>
          <p:nvPr/>
        </p:nvSpPr>
        <p:spPr>
          <a:xfrm flipH="1">
            <a:off x="899950" y="3410650"/>
            <a:ext cx="7656900" cy="1339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If appropriate caching is not used during write operation, there is a chance of inconsistency between Cache and DB</a:t>
            </a:r>
            <a:endParaRPr sz="2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43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Read Through</a:t>
            </a:r>
            <a:r>
              <a:rPr b="1" lang="en" sz="3900">
                <a:solidFill>
                  <a:srgbClr val="005191"/>
                </a:solidFill>
              </a:rPr>
              <a:t>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300" name="Google Shape;300;p43"/>
          <p:cNvSpPr txBox="1"/>
          <p:nvPr/>
        </p:nvSpPr>
        <p:spPr>
          <a:xfrm flipH="1">
            <a:off x="899950" y="1579513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>
                <a:solidFill>
                  <a:schemeClr val="dk1"/>
                </a:solidFill>
              </a:rPr>
              <a:t>Cache document data structure </a:t>
            </a:r>
            <a:r>
              <a:rPr b="1" lang="en" sz="2500">
                <a:solidFill>
                  <a:schemeClr val="dk1"/>
                </a:solidFill>
              </a:rPr>
              <a:t>can not be different</a:t>
            </a:r>
            <a:r>
              <a:rPr lang="en" sz="2500">
                <a:solidFill>
                  <a:schemeClr val="dk1"/>
                </a:solidFill>
              </a:rPr>
              <a:t> that data present in DB</a:t>
            </a:r>
            <a:endParaRPr sz="2500"/>
          </a:p>
        </p:txBody>
      </p:sp>
      <p:sp>
        <p:nvSpPr>
          <p:cNvPr id="301" name="Google Shape;301;p43"/>
          <p:cNvSpPr txBox="1"/>
          <p:nvPr/>
        </p:nvSpPr>
        <p:spPr>
          <a:xfrm flipH="1">
            <a:off x="899950" y="2801263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>
                <a:solidFill>
                  <a:schemeClr val="dk1"/>
                </a:solidFill>
              </a:rPr>
              <a:t>If</a:t>
            </a:r>
            <a:r>
              <a:rPr lang="en" sz="2500">
                <a:solidFill>
                  <a:schemeClr val="dk1"/>
                </a:solidFill>
              </a:rPr>
              <a:t> Cache goes down, </a:t>
            </a:r>
            <a:r>
              <a:rPr b="1" lang="en" sz="2500">
                <a:solidFill>
                  <a:schemeClr val="dk1"/>
                </a:solidFill>
              </a:rPr>
              <a:t>request will fail</a:t>
            </a:r>
            <a:r>
              <a:rPr lang="en" sz="2500">
                <a:solidFill>
                  <a:schemeClr val="dk1"/>
                </a:solidFill>
              </a:rPr>
              <a:t>, since the application interacts only with the cache.</a:t>
            </a:r>
            <a:endParaRPr sz="2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13" y="1057825"/>
            <a:ext cx="8297476" cy="36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/>
        </p:nvSpPr>
        <p:spPr>
          <a:xfrm flipH="1">
            <a:off x="780950" y="552600"/>
            <a:ext cx="5199000" cy="115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If Cache goes down, request will fail, since the application interacts only with the cache.</a:t>
            </a:r>
            <a:endParaRPr sz="2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50" y="1328275"/>
            <a:ext cx="3944429" cy="29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/>
        </p:nvSpPr>
        <p:spPr>
          <a:xfrm flipH="1">
            <a:off x="835675" y="344575"/>
            <a:ext cx="5199000" cy="831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Cache document data structure </a:t>
            </a:r>
            <a:r>
              <a:rPr b="1" lang="en" sz="2100"/>
              <a:t>can not be different</a:t>
            </a:r>
            <a:r>
              <a:rPr lang="en" sz="2100"/>
              <a:t> that data present in DB</a:t>
            </a:r>
            <a:endParaRPr sz="2100"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100" y="1328275"/>
            <a:ext cx="3325854" cy="2982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/>
        </p:nvSpPr>
        <p:spPr>
          <a:xfrm>
            <a:off x="1001363" y="4463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(Structured for Storage)</a:t>
            </a:r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5556775" y="4463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(Optimized for Access)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299" y="2078749"/>
            <a:ext cx="1353775" cy="13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6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Write Around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6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7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Around</a:t>
            </a:r>
            <a:r>
              <a:rPr b="1" lang="en" sz="3900">
                <a:solidFill>
                  <a:srgbClr val="005191"/>
                </a:solidFill>
              </a:rPr>
              <a:t>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335" name="Google Shape;335;p47"/>
          <p:cNvSpPr txBox="1"/>
          <p:nvPr/>
        </p:nvSpPr>
        <p:spPr>
          <a:xfrm flipH="1">
            <a:off x="899950" y="1558575"/>
            <a:ext cx="4149300" cy="2655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Directly writes data into the database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For Read : Choose between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Cache Aside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Read Through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975" y="1529299"/>
            <a:ext cx="3355125" cy="3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8"/>
          <p:cNvSpPr txBox="1"/>
          <p:nvPr/>
        </p:nvSpPr>
        <p:spPr>
          <a:xfrm flipH="1">
            <a:off x="2771850" y="344600"/>
            <a:ext cx="36003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How write operation works?</a:t>
            </a:r>
            <a:endParaRPr sz="2100"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275" y="940750"/>
            <a:ext cx="6758447" cy="39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9"/>
          <p:cNvSpPr txBox="1"/>
          <p:nvPr/>
        </p:nvSpPr>
        <p:spPr>
          <a:xfrm flipH="1">
            <a:off x="2327600" y="312025"/>
            <a:ext cx="4336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to do when read operations?</a:t>
            </a:r>
            <a:endParaRPr sz="2100"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50" y="1115225"/>
            <a:ext cx="34290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750" y="1098375"/>
            <a:ext cx="3265662" cy="2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9"/>
          <p:cNvSpPr txBox="1"/>
          <p:nvPr/>
        </p:nvSpPr>
        <p:spPr>
          <a:xfrm flipH="1">
            <a:off x="849450" y="4325188"/>
            <a:ext cx="7656900" cy="492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Have to choose a </a:t>
            </a:r>
            <a:r>
              <a:rPr lang="en" sz="2000"/>
              <a:t>strategy</a:t>
            </a:r>
            <a:r>
              <a:rPr lang="en" sz="2000"/>
              <a:t> between Cache Aside &amp; Read Through</a:t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0"/>
          <p:cNvSpPr txBox="1"/>
          <p:nvPr/>
        </p:nvSpPr>
        <p:spPr>
          <a:xfrm>
            <a:off x="898475" y="44470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5191"/>
                </a:solidFill>
              </a:rPr>
              <a:t>Combination of</a:t>
            </a:r>
            <a:endParaRPr b="1" sz="50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6AA84F"/>
                </a:solidFill>
              </a:rPr>
              <a:t>Read</a:t>
            </a:r>
            <a:r>
              <a:rPr b="1" lang="en" sz="5000">
                <a:solidFill>
                  <a:srgbClr val="005191"/>
                </a:solidFill>
              </a:rPr>
              <a:t> : Cache Aside</a:t>
            </a:r>
            <a:endParaRPr b="1" sz="50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CC0000"/>
                </a:solidFill>
              </a:rPr>
              <a:t>Write</a:t>
            </a:r>
            <a:r>
              <a:rPr b="1" lang="en" sz="5000">
                <a:solidFill>
                  <a:srgbClr val="005191"/>
                </a:solidFill>
              </a:rPr>
              <a:t> : Write Around</a:t>
            </a:r>
            <a:endParaRPr b="1" sz="5000">
              <a:solidFill>
                <a:srgbClr val="005191"/>
              </a:solidFill>
            </a:endParaRPr>
          </a:p>
        </p:txBody>
      </p:sp>
      <p:sp>
        <p:nvSpPr>
          <p:cNvPr id="359" name="Google Shape;359;p50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0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0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898475" y="44470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rgbClr val="005191"/>
                </a:solidFill>
              </a:rPr>
              <a:t>What is Cache Hit &amp; Cache Miss?</a:t>
            </a:r>
            <a:endParaRPr b="1" sz="5700">
              <a:solidFill>
                <a:srgbClr val="005191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51"/>
          <p:cNvPicPr preferRelativeResize="0"/>
          <p:nvPr/>
        </p:nvPicPr>
        <p:blipFill rotWithShape="1">
          <a:blip r:embed="rId3">
            <a:alphaModFix/>
          </a:blip>
          <a:srcRect b="3739" l="0" r="0" t="2292"/>
          <a:stretch/>
        </p:blipFill>
        <p:spPr>
          <a:xfrm>
            <a:off x="893775" y="964550"/>
            <a:ext cx="7463401" cy="3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 txBox="1"/>
          <p:nvPr/>
        </p:nvSpPr>
        <p:spPr>
          <a:xfrm flipH="1">
            <a:off x="1614025" y="286750"/>
            <a:ext cx="5787900" cy="46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Combination of Cache Aside &amp; Write Around Strategy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 rotWithShape="1">
          <a:blip r:embed="rId3">
            <a:alphaModFix/>
          </a:blip>
          <a:srcRect b="4379" l="0" r="0" t="0"/>
          <a:stretch/>
        </p:blipFill>
        <p:spPr>
          <a:xfrm>
            <a:off x="826000" y="848575"/>
            <a:ext cx="7613124" cy="41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2"/>
          <p:cNvSpPr txBox="1"/>
          <p:nvPr/>
        </p:nvSpPr>
        <p:spPr>
          <a:xfrm flipH="1">
            <a:off x="1614025" y="286750"/>
            <a:ext cx="5787900" cy="46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Combination of Cache Aside &amp; Write Around Strategy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53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Around</a:t>
            </a:r>
            <a:r>
              <a:rPr b="1" lang="en" sz="3900">
                <a:solidFill>
                  <a:srgbClr val="005191"/>
                </a:solidFill>
              </a:rPr>
              <a:t>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382" name="Google Shape;382;p53"/>
          <p:cNvSpPr txBox="1"/>
          <p:nvPr/>
        </p:nvSpPr>
        <p:spPr>
          <a:xfrm flipH="1">
            <a:off x="964050" y="1737550"/>
            <a:ext cx="7656900" cy="5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Good Approach for Heavy Read applications</a:t>
            </a:r>
            <a:endParaRPr sz="2500"/>
          </a:p>
        </p:txBody>
      </p:sp>
      <p:sp>
        <p:nvSpPr>
          <p:cNvPr id="383" name="Google Shape;383;p53"/>
          <p:cNvSpPr txBox="1"/>
          <p:nvPr/>
        </p:nvSpPr>
        <p:spPr>
          <a:xfrm flipH="1">
            <a:off x="964050" y="2590650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Resolves the inconsistency problem between Cache and DB</a:t>
            </a:r>
            <a:endParaRPr sz="2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4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Around</a:t>
            </a:r>
            <a:r>
              <a:rPr b="1" lang="en" sz="3900">
                <a:solidFill>
                  <a:srgbClr val="005191"/>
                </a:solidFill>
              </a:rPr>
              <a:t>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390" name="Google Shape;390;p54"/>
          <p:cNvSpPr txBox="1"/>
          <p:nvPr/>
        </p:nvSpPr>
        <p:spPr>
          <a:xfrm flipH="1">
            <a:off x="964050" y="173755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For new data read, there will always be Cache - Miss first.</a:t>
            </a:r>
            <a:endParaRPr sz="2500"/>
          </a:p>
        </p:txBody>
      </p:sp>
      <p:sp>
        <p:nvSpPr>
          <p:cNvPr id="391" name="Google Shape;391;p54"/>
          <p:cNvSpPr txBox="1"/>
          <p:nvPr/>
        </p:nvSpPr>
        <p:spPr>
          <a:xfrm flipH="1">
            <a:off x="964050" y="2986300"/>
            <a:ext cx="7656900" cy="569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If DB is down, request for write operation will fail</a:t>
            </a:r>
            <a:endParaRPr sz="2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0" y="1303813"/>
            <a:ext cx="8089876" cy="35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 flipH="1">
            <a:off x="696850" y="509875"/>
            <a:ext cx="6501900" cy="538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DB is down, request for write operation will fail</a:t>
            </a:r>
            <a:endParaRPr sz="23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56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Write Through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405" name="Google Shape;405;p56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6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6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57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Through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414" name="Google Shape;414;p57"/>
          <p:cNvSpPr txBox="1"/>
          <p:nvPr/>
        </p:nvSpPr>
        <p:spPr>
          <a:xfrm flipH="1">
            <a:off x="899950" y="1558575"/>
            <a:ext cx="4149300" cy="294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First writes data into the cache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Then in </a:t>
            </a:r>
            <a:r>
              <a:rPr b="1" lang="en" sz="1900"/>
              <a:t>synchronous</a:t>
            </a:r>
            <a:r>
              <a:rPr lang="en" sz="1900"/>
              <a:t> write data into the DB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For Read : Choose between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Cache Aside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Read Through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525" y="1482100"/>
            <a:ext cx="3303163" cy="29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58"/>
          <p:cNvSpPr txBox="1"/>
          <p:nvPr/>
        </p:nvSpPr>
        <p:spPr>
          <a:xfrm flipH="1">
            <a:off x="2771850" y="344600"/>
            <a:ext cx="36003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How write operation works?</a:t>
            </a:r>
            <a:endParaRPr sz="2100"/>
          </a:p>
        </p:txBody>
      </p:sp>
      <p:pic>
        <p:nvPicPr>
          <p:cNvPr id="422" name="Google Shape;4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738" y="962150"/>
            <a:ext cx="7132067" cy="398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59"/>
          <p:cNvSpPr txBox="1"/>
          <p:nvPr/>
        </p:nvSpPr>
        <p:spPr>
          <a:xfrm flipH="1">
            <a:off x="2327600" y="312025"/>
            <a:ext cx="4336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to do when read operations?</a:t>
            </a:r>
            <a:endParaRPr sz="2100"/>
          </a:p>
        </p:txBody>
      </p:sp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50" y="1115225"/>
            <a:ext cx="34290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750" y="1098375"/>
            <a:ext cx="3265662" cy="2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 txBox="1"/>
          <p:nvPr/>
        </p:nvSpPr>
        <p:spPr>
          <a:xfrm flipH="1">
            <a:off x="849450" y="4325188"/>
            <a:ext cx="7656900" cy="492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Have to choose a strategy between Cache Aside &amp; Read Through</a:t>
            </a:r>
            <a:endParaRPr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60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Through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438" name="Google Shape;438;p60"/>
          <p:cNvSpPr txBox="1"/>
          <p:nvPr/>
        </p:nvSpPr>
        <p:spPr>
          <a:xfrm flipH="1">
            <a:off x="964050" y="173755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Resolves the inconsistency problem between Cache and DB</a:t>
            </a:r>
            <a:endParaRPr sz="2500"/>
          </a:p>
        </p:txBody>
      </p:sp>
      <p:sp>
        <p:nvSpPr>
          <p:cNvPr id="439" name="Google Shape;439;p60"/>
          <p:cNvSpPr txBox="1"/>
          <p:nvPr/>
        </p:nvSpPr>
        <p:spPr>
          <a:xfrm flipH="1">
            <a:off x="964050" y="2986325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Increase Cache Hit chances : Even if for new data read there is a chance of cache hit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819750" y="933825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 is Cache Hit?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29250" y="2079313"/>
            <a:ext cx="79842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Requested data is already stored in the cache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The cache quickly returns the data without needing to fetch it from the original source, saving time and resources.</a:t>
            </a:r>
            <a:endParaRPr sz="2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5" name="Google Shape;4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75" y="1201900"/>
            <a:ext cx="7245851" cy="37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1"/>
          <p:cNvSpPr txBox="1"/>
          <p:nvPr/>
        </p:nvSpPr>
        <p:spPr>
          <a:xfrm flipH="1">
            <a:off x="767275" y="280900"/>
            <a:ext cx="6744000" cy="769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Increase Cache Hit chances : Even if for new data read there is a chance of cache hit</a:t>
            </a:r>
            <a:endParaRPr sz="1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62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Through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453" name="Google Shape;453;p62"/>
          <p:cNvSpPr txBox="1"/>
          <p:nvPr/>
        </p:nvSpPr>
        <p:spPr>
          <a:xfrm flipH="1">
            <a:off x="825075" y="1756550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If any of DB or Cache is Unavailable, request will fail.</a:t>
            </a:r>
            <a:endParaRPr sz="2500"/>
          </a:p>
        </p:txBody>
      </p:sp>
      <p:sp>
        <p:nvSpPr>
          <p:cNvPr id="454" name="Google Shape;454;p62"/>
          <p:cNvSpPr txBox="1"/>
          <p:nvPr/>
        </p:nvSpPr>
        <p:spPr>
          <a:xfrm flipH="1">
            <a:off x="825075" y="3021050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2 phase commit, need to be applied to maintain transaction property</a:t>
            </a:r>
            <a:endParaRPr sz="2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125" y="565938"/>
            <a:ext cx="6971749" cy="33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3"/>
          <p:cNvSpPr txBox="1"/>
          <p:nvPr/>
        </p:nvSpPr>
        <p:spPr>
          <a:xfrm flipH="1">
            <a:off x="1406250" y="3857050"/>
            <a:ext cx="6501900" cy="89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DB is down, request for write operation will fail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Even if cache is available</a:t>
            </a:r>
            <a:endParaRPr sz="23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00" y="690213"/>
            <a:ext cx="7955524" cy="31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4"/>
          <p:cNvSpPr txBox="1"/>
          <p:nvPr/>
        </p:nvSpPr>
        <p:spPr>
          <a:xfrm flipH="1">
            <a:off x="1395900" y="3857050"/>
            <a:ext cx="6501900" cy="89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Cache is down, request for write operation will fail Even if DB is available</a:t>
            </a:r>
            <a:endParaRPr sz="23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50" y="774463"/>
            <a:ext cx="7769526" cy="29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5"/>
          <p:cNvSpPr txBox="1"/>
          <p:nvPr/>
        </p:nvSpPr>
        <p:spPr>
          <a:xfrm flipH="1">
            <a:off x="1421063" y="3910525"/>
            <a:ext cx="6501900" cy="892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Both Cache and DB must be available for </a:t>
            </a:r>
            <a:r>
              <a:rPr lang="en" sz="2300"/>
              <a:t>successful</a:t>
            </a:r>
            <a:r>
              <a:rPr lang="en" sz="2300"/>
              <a:t> operation</a:t>
            </a:r>
            <a:endParaRPr sz="23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1" name="Google Shape;481;p66"/>
          <p:cNvGraphicFramePr/>
          <p:nvPr/>
        </p:nvGraphicFramePr>
        <p:xfrm>
          <a:off x="674475" y="75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{E47B3A7B-7A03-487C-9808-FAAF74069284}</a:tableStyleId>
              </a:tblPr>
              <a:tblGrid>
                <a:gridCol w="2694600"/>
                <a:gridCol w="2694600"/>
                <a:gridCol w="2694600"/>
              </a:tblGrid>
              <a:tr h="92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Write in Cache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Write in DB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 Action Output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94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Successful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Failed (</a:t>
                      </a: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Unavailable</a:t>
                      </a: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)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Roll back </a:t>
                      </a:r>
                      <a:endParaRPr b="1" sz="20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write in cache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916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0000"/>
                          </a:solidFill>
                        </a:rPr>
                        <a:t>Failed (Unavailable)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Successful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8761D"/>
                          </a:solidFill>
                        </a:rPr>
                        <a:t>Roll back</a:t>
                      </a:r>
                      <a:r>
                        <a:rPr lang="en" sz="2000"/>
                        <a:t> 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write in DB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6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Successful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Successful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Okay !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2" name="Google Shape;482;p66"/>
          <p:cNvSpPr txBox="1"/>
          <p:nvPr/>
        </p:nvSpPr>
        <p:spPr>
          <a:xfrm flipH="1">
            <a:off x="887925" y="4337000"/>
            <a:ext cx="7656900" cy="477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2 phase commit, need to be applied to maintain transaction property</a:t>
            </a:r>
            <a:endParaRPr sz="1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625" y="463975"/>
            <a:ext cx="5387474" cy="42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68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Write Back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495" name="Google Shape;495;p68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8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8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69"/>
          <p:cNvSpPr txBox="1"/>
          <p:nvPr/>
        </p:nvSpPr>
        <p:spPr>
          <a:xfrm>
            <a:off x="899950" y="434075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Back Strategy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504" name="Google Shape;504;p69"/>
          <p:cNvSpPr txBox="1"/>
          <p:nvPr/>
        </p:nvSpPr>
        <p:spPr>
          <a:xfrm flipH="1">
            <a:off x="899950" y="1558575"/>
            <a:ext cx="4149300" cy="294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First writes data into the cache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Then in </a:t>
            </a:r>
            <a:r>
              <a:rPr b="1" lang="en" sz="1900"/>
              <a:t>a</a:t>
            </a:r>
            <a:r>
              <a:rPr b="1" lang="en" sz="1900"/>
              <a:t>synchronous</a:t>
            </a:r>
            <a:r>
              <a:rPr lang="en" sz="1900"/>
              <a:t> write data into the DB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For Read : Choose between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Cache Aside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Read Through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05" name="Google Shape;5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400" y="1457988"/>
            <a:ext cx="3507850" cy="31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70"/>
          <p:cNvSpPr txBox="1"/>
          <p:nvPr/>
        </p:nvSpPr>
        <p:spPr>
          <a:xfrm flipH="1">
            <a:off x="2771850" y="344600"/>
            <a:ext cx="36003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How write operation works?</a:t>
            </a:r>
            <a:endParaRPr sz="2100"/>
          </a:p>
        </p:txBody>
      </p:sp>
      <p:pic>
        <p:nvPicPr>
          <p:cNvPr id="512" name="Google Shape;5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51" y="983525"/>
            <a:ext cx="7996873" cy="390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788025" y="338850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 is Cache Hit?</a:t>
            </a:r>
            <a:endParaRPr b="1" sz="3900">
              <a:solidFill>
                <a:srgbClr val="005191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613" y="1210350"/>
            <a:ext cx="7053772" cy="34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71"/>
          <p:cNvSpPr txBox="1"/>
          <p:nvPr/>
        </p:nvSpPr>
        <p:spPr>
          <a:xfrm flipH="1">
            <a:off x="2327600" y="312025"/>
            <a:ext cx="4336500" cy="50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to do when read operations?</a:t>
            </a:r>
            <a:endParaRPr sz="2100"/>
          </a:p>
        </p:txBody>
      </p:sp>
      <p:pic>
        <p:nvPicPr>
          <p:cNvPr id="519" name="Google Shape;5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50" y="1115225"/>
            <a:ext cx="34290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750" y="1098375"/>
            <a:ext cx="3265662" cy="2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1"/>
          <p:cNvSpPr txBox="1"/>
          <p:nvPr/>
        </p:nvSpPr>
        <p:spPr>
          <a:xfrm flipH="1">
            <a:off x="849450" y="4325188"/>
            <a:ext cx="7656900" cy="492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Have to choose a strategy between Cache Aside &amp; Read Through</a:t>
            </a:r>
            <a:endParaRPr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72"/>
          <p:cNvSpPr txBox="1"/>
          <p:nvPr/>
        </p:nvSpPr>
        <p:spPr>
          <a:xfrm>
            <a:off x="889250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Back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528" name="Google Shape;528;p72"/>
          <p:cNvSpPr txBox="1"/>
          <p:nvPr/>
        </p:nvSpPr>
        <p:spPr>
          <a:xfrm flipH="1">
            <a:off x="964050" y="1737550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Resolves the inconsistency problem between Cache and DB</a:t>
            </a:r>
            <a:endParaRPr sz="2500"/>
          </a:p>
        </p:txBody>
      </p:sp>
      <p:sp>
        <p:nvSpPr>
          <p:cNvPr id="529" name="Google Shape;529;p72"/>
          <p:cNvSpPr txBox="1"/>
          <p:nvPr/>
        </p:nvSpPr>
        <p:spPr>
          <a:xfrm flipH="1">
            <a:off x="964050" y="2986325"/>
            <a:ext cx="7656900" cy="95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Increase Cache Hit chances : Even if for new data read there is a chance of cache hit</a:t>
            </a:r>
            <a:endParaRPr sz="25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73"/>
          <p:cNvSpPr txBox="1"/>
          <p:nvPr/>
        </p:nvSpPr>
        <p:spPr>
          <a:xfrm>
            <a:off x="889250" y="52080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Back : Advantages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536" name="Google Shape;536;p73"/>
          <p:cNvSpPr txBox="1"/>
          <p:nvPr/>
        </p:nvSpPr>
        <p:spPr>
          <a:xfrm flipH="1">
            <a:off x="964050" y="1610400"/>
            <a:ext cx="7656900" cy="569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Good for Write Heavy Applications</a:t>
            </a:r>
            <a:endParaRPr sz="2500"/>
          </a:p>
        </p:txBody>
      </p:sp>
      <p:sp>
        <p:nvSpPr>
          <p:cNvPr id="537" name="Google Shape;537;p73"/>
          <p:cNvSpPr txBox="1"/>
          <p:nvPr/>
        </p:nvSpPr>
        <p:spPr>
          <a:xfrm flipH="1">
            <a:off x="964050" y="2458950"/>
            <a:ext cx="7656900" cy="95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Improves</a:t>
            </a:r>
            <a:r>
              <a:rPr lang="en" sz="2500"/>
              <a:t> the write operation latency as writing into DB happens asynchronously</a:t>
            </a:r>
            <a:endParaRPr sz="2500"/>
          </a:p>
        </p:txBody>
      </p:sp>
      <p:sp>
        <p:nvSpPr>
          <p:cNvPr id="538" name="Google Shape;538;p73"/>
          <p:cNvSpPr txBox="1"/>
          <p:nvPr/>
        </p:nvSpPr>
        <p:spPr>
          <a:xfrm flipH="1">
            <a:off x="964050" y="3668400"/>
            <a:ext cx="7656900" cy="569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Even if DB Fails, Write Operation will still works</a:t>
            </a:r>
            <a:endParaRPr sz="25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4"/>
          <p:cNvSpPr txBox="1"/>
          <p:nvPr/>
        </p:nvSpPr>
        <p:spPr>
          <a:xfrm flipH="1">
            <a:off x="767275" y="280900"/>
            <a:ext cx="6260400" cy="477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Even if DB Fails, Write Operation will still works</a:t>
            </a:r>
            <a:endParaRPr sz="1900"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00" y="1117250"/>
            <a:ext cx="8184100" cy="3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75"/>
          <p:cNvSpPr txBox="1"/>
          <p:nvPr/>
        </p:nvSpPr>
        <p:spPr>
          <a:xfrm flipH="1">
            <a:off x="767275" y="280900"/>
            <a:ext cx="6260400" cy="769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Improves the write operation latency as writing into DB happens asynchronously</a:t>
            </a:r>
            <a:endParaRPr sz="1900"/>
          </a:p>
        </p:txBody>
      </p:sp>
      <p:pic>
        <p:nvPicPr>
          <p:cNvPr id="552" name="Google Shape;55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75" y="1308875"/>
            <a:ext cx="7411673" cy="34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76"/>
          <p:cNvSpPr txBox="1"/>
          <p:nvPr/>
        </p:nvSpPr>
        <p:spPr>
          <a:xfrm>
            <a:off x="760925" y="647950"/>
            <a:ext cx="7932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Write Back : Cons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559" name="Google Shape;559;p76"/>
          <p:cNvSpPr txBox="1"/>
          <p:nvPr/>
        </p:nvSpPr>
        <p:spPr>
          <a:xfrm flipH="1">
            <a:off x="807700" y="1724450"/>
            <a:ext cx="7656900" cy="95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Chance of issues when data is removed from cache and DB write still not happen yet</a:t>
            </a:r>
            <a:endParaRPr sz="2500"/>
          </a:p>
        </p:txBody>
      </p:sp>
      <p:sp>
        <p:nvSpPr>
          <p:cNvPr id="560" name="Google Shape;560;p76"/>
          <p:cNvSpPr txBox="1"/>
          <p:nvPr/>
        </p:nvSpPr>
        <p:spPr>
          <a:xfrm flipH="1">
            <a:off x="743550" y="2924800"/>
            <a:ext cx="7656900" cy="133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❖"/>
            </a:pPr>
            <a:r>
              <a:rPr lang="en" sz="2500"/>
              <a:t>Write-back caching improves performance but risks data loss, complexity, and consistency issues</a:t>
            </a:r>
            <a:endParaRPr sz="25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6" name="Google Shape;5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75" y="823800"/>
            <a:ext cx="7952349" cy="39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00" y="800150"/>
            <a:ext cx="8100799" cy="38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396950"/>
            <a:ext cx="4557175" cy="44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4" name="Google Shape;58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963" y="661263"/>
            <a:ext cx="28657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819750" y="933825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 is Cache Miss?</a:t>
            </a:r>
            <a:endParaRPr b="1" sz="3900">
              <a:solidFill>
                <a:srgbClr val="005191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29250" y="2079313"/>
            <a:ext cx="79842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Requested data </a:t>
            </a:r>
            <a:r>
              <a:rPr b="1" lang="en" sz="2100"/>
              <a:t>is not stored</a:t>
            </a:r>
            <a:r>
              <a:rPr lang="en" sz="2100"/>
              <a:t> in the cache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The system fetches the data from the original source (like a database or server), which takes more time.</a:t>
            </a:r>
            <a:endParaRPr sz="21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81"/>
          <p:cNvSpPr txBox="1"/>
          <p:nvPr/>
        </p:nvSpPr>
        <p:spPr>
          <a:xfrm>
            <a:off x="789925" y="445025"/>
            <a:ext cx="81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5191"/>
                </a:solidFill>
              </a:rPr>
              <a:t>References</a:t>
            </a:r>
            <a:endParaRPr b="1" sz="2400">
              <a:solidFill>
                <a:srgbClr val="005191"/>
              </a:solidFill>
            </a:endParaRPr>
          </a:p>
        </p:txBody>
      </p:sp>
      <p:sp>
        <p:nvSpPr>
          <p:cNvPr id="591" name="Google Shape;591;p81"/>
          <p:cNvSpPr txBox="1"/>
          <p:nvPr/>
        </p:nvSpPr>
        <p:spPr>
          <a:xfrm>
            <a:off x="662975" y="1132275"/>
            <a:ext cx="816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https://youtu.be/RtOyBwBICRs?si=IrqpxAe4-qnbXMZB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https://blog.bytebytego.com/p/top-caching-strategies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https://blog.algomaster.io/p/top-5-caching-strategies-explained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https://codeahoy.com/2017/08/11/caching-strategies-and-how-to-choose-the-right-one/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 u="sng">
                <a:solidFill>
                  <a:schemeClr val="hlink"/>
                </a:solidFill>
                <a:hlinkClick r:id="rId7"/>
              </a:rPr>
              <a:t>https://youtu.be/2zIFUqTx_TU?si=jeT9xfqCpSKMQ2F4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AutoNum type="arabicPeriod"/>
            </a:pPr>
            <a:r>
              <a:rPr lang="en" sz="1700">
                <a:solidFill>
                  <a:srgbClr val="595959"/>
                </a:solidFill>
              </a:rPr>
              <a:t>https://wp-rocket.me/wordpress-cache/different-types-of-caching/</a:t>
            </a:r>
            <a:endParaRPr sz="1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63" y="585788"/>
            <a:ext cx="57054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788025" y="338850"/>
            <a:ext cx="8169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5191"/>
                </a:solidFill>
              </a:rPr>
              <a:t>What is Cache Miss?</a:t>
            </a:r>
            <a:endParaRPr b="1" sz="3900">
              <a:solidFill>
                <a:srgbClr val="00519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375" y="1210350"/>
            <a:ext cx="7301658" cy="358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1041350" y="526350"/>
            <a:ext cx="667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Cache Aside</a:t>
            </a:r>
            <a:endParaRPr b="1" sz="5800">
              <a:solidFill>
                <a:srgbClr val="0051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05191"/>
                </a:solidFill>
              </a:rPr>
              <a:t>Caching Strategy</a:t>
            </a:r>
            <a:endParaRPr b="1" sz="5800">
              <a:solidFill>
                <a:srgbClr val="00519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888725" y="2439075"/>
            <a:ext cx="548700" cy="5001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888725" y="3183400"/>
            <a:ext cx="548700" cy="5001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7888725" y="3927725"/>
            <a:ext cx="548700" cy="500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falo-Theme-2021-0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